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9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2EF26-8DC9-4042-9C4F-38C106A292C6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74422-2A32-46F6-B983-CAF247154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361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79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982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957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544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096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008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366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75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5380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4422-2A32-46F6-B983-CAF247154B5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359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697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3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984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24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997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119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731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873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04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242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71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DC63C-3972-4403-A454-6C27A67899C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E8A27-DBCA-4EB6-B113-59ED7A1D8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810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23850"/>
            <a:ext cx="1219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La mère de François est très pénible.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811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Chaque jour, la mère de François lui </a:t>
            </a:r>
            <a:r>
              <a:rPr lang="fr-FR" sz="3600" u="sng" dirty="0" smtClean="0">
                <a:latin typeface="Berlin Sans FB Demi" panose="020E0802020502020306" pitchFamily="34" charset="0"/>
              </a:rPr>
              <a:t>rappelle constamment </a:t>
            </a:r>
            <a:r>
              <a:rPr lang="fr-FR" sz="3600" dirty="0" smtClean="0">
                <a:latin typeface="Berlin Sans FB Demi" panose="020E0802020502020306" pitchFamily="34" charset="0"/>
              </a:rPr>
              <a:t>de faire ses corvées.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4900" y="6143625"/>
            <a:ext cx="11087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 err="1" smtClean="0">
                <a:latin typeface="Berlin Sans FB Demi" panose="020E0802020502020306" pitchFamily="34" charset="0"/>
              </a:rPr>
              <a:t>rappeller</a:t>
            </a:r>
            <a:r>
              <a:rPr lang="fr-FR" sz="3600" dirty="0" smtClean="0">
                <a:latin typeface="Berlin Sans FB Demi" panose="020E0802020502020306" pitchFamily="34" charset="0"/>
              </a:rPr>
              <a:t> constamment </a:t>
            </a:r>
            <a:r>
              <a:rPr lang="fr-FR" sz="3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to </a:t>
            </a:r>
            <a:r>
              <a:rPr lang="fr-FR" sz="3600" dirty="0" err="1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constantly</a:t>
            </a:r>
            <a:r>
              <a:rPr lang="fr-FR" sz="3600" dirty="0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 </a:t>
            </a:r>
            <a:r>
              <a:rPr lang="fr-FR" sz="3600" dirty="0" err="1" smtClean="0">
                <a:solidFill>
                  <a:srgbClr val="00B0F0"/>
                </a:solidFill>
                <a:latin typeface="Berlin Sans FB Demi" panose="020E0802020502020306" pitchFamily="34" charset="0"/>
              </a:rPr>
              <a:t>remind</a:t>
            </a:r>
            <a:endParaRPr lang="fr-FR" sz="3600" dirty="0">
              <a:solidFill>
                <a:srgbClr val="00B0F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1185862" y="2838149"/>
            <a:ext cx="2233613" cy="30768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5416" t="5362" b="68472"/>
          <a:stretch/>
        </p:blipFill>
        <p:spPr>
          <a:xfrm>
            <a:off x="4009307" y="2476500"/>
            <a:ext cx="7601668" cy="15772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t="66945"/>
          <a:stretch/>
        </p:blipFill>
        <p:spPr>
          <a:xfrm>
            <a:off x="4169690" y="4148797"/>
            <a:ext cx="6898360" cy="171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3904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2400"/>
            <a:ext cx="121920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Complétez:</a:t>
            </a:r>
          </a:p>
          <a:p>
            <a:pPr algn="ctr"/>
            <a:endParaRPr lang="fr-FR" sz="3600" dirty="0">
              <a:latin typeface="Berlin Sans FB Demi" panose="020E0802020502020306" pitchFamily="34" charset="0"/>
            </a:endParaRPr>
          </a:p>
          <a:p>
            <a:pPr algn="ctr"/>
            <a:r>
              <a:rPr lang="fr-FR" sz="2800" dirty="0" smtClean="0">
                <a:latin typeface="Berlin Sans FB Demi" panose="020E0802020502020306" pitchFamily="34" charset="0"/>
              </a:rPr>
              <a:t>La mère de François _____ rappelle constamment de faire ses corvées.</a:t>
            </a:r>
          </a:p>
          <a:p>
            <a:pPr algn="ctr"/>
            <a:r>
              <a:rPr lang="fr-FR" sz="2800" dirty="0" smtClean="0">
                <a:latin typeface="Berlin Sans FB Demi" panose="020E0802020502020306" pitchFamily="34" charset="0"/>
              </a:rPr>
              <a:t>Elle lui dit, « Tu ________ faire tes devoirs! »</a:t>
            </a:r>
          </a:p>
          <a:p>
            <a:pPr algn="ctr"/>
            <a:r>
              <a:rPr lang="fr-FR" sz="2800" dirty="0" smtClean="0">
                <a:latin typeface="Berlin Sans FB Demi" panose="020E0802020502020306" pitchFamily="34" charset="0"/>
              </a:rPr>
              <a:t>François __’_______ déjà lavé la figure.</a:t>
            </a:r>
          </a:p>
          <a:p>
            <a:pPr algn="ctr"/>
            <a:r>
              <a:rPr lang="fr-FR" sz="2800" dirty="0" smtClean="0">
                <a:latin typeface="Berlin Sans FB Demi" panose="020E0802020502020306" pitchFamily="34" charset="0"/>
              </a:rPr>
              <a:t>François __’______ déjà brossé les dents.</a:t>
            </a:r>
          </a:p>
          <a:p>
            <a:pPr algn="ctr"/>
            <a:r>
              <a:rPr lang="fr-FR" sz="2800" dirty="0" smtClean="0">
                <a:latin typeface="Berlin Sans FB Demi" panose="020E0802020502020306" pitchFamily="34" charset="0"/>
              </a:rPr>
              <a:t>François _____ déjà fait ses devoirs.</a:t>
            </a:r>
          </a:p>
          <a:p>
            <a:pPr algn="ctr"/>
            <a:r>
              <a:rPr lang="fr-FR" sz="2800" dirty="0" smtClean="0">
                <a:latin typeface="Berlin Sans FB Demi" panose="020E0802020502020306" pitchFamily="34" charset="0"/>
              </a:rPr>
              <a:t>François ____ déjà rangé se chambre.</a:t>
            </a:r>
          </a:p>
          <a:p>
            <a:pPr algn="ctr"/>
            <a:r>
              <a:rPr lang="fr-FR" sz="2800" dirty="0" smtClean="0">
                <a:latin typeface="Berlin Sans FB Demi" panose="020E0802020502020306" pitchFamily="34" charset="0"/>
              </a:rPr>
              <a:t>François __’______ déjà couché.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338138" y="4676774"/>
            <a:ext cx="1528112" cy="21050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5600" y="4630826"/>
            <a:ext cx="1456229" cy="222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45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2400"/>
            <a:ext cx="1219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Présentez un dialogue:</a:t>
            </a:r>
          </a:p>
          <a:p>
            <a:pPr algn="ctr"/>
            <a:endParaRPr lang="fr-FR" sz="3600" dirty="0">
              <a:latin typeface="Berlin Sans FB Demi" panose="020E0802020502020306" pitchFamily="34" charset="0"/>
            </a:endParaRP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Ajoutez une idée originale a l’histoire de François.</a:t>
            </a:r>
          </a:p>
          <a:p>
            <a:pPr algn="ctr"/>
            <a:endParaRPr lang="fr-FR" sz="3600" dirty="0">
              <a:latin typeface="Berlin Sans FB Demi" panose="020E0802020502020306" pitchFamily="34" charset="0"/>
            </a:endParaRP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Avec un partenaire, jouez les rôles de François et sa mère.</a:t>
            </a:r>
          </a:p>
          <a:p>
            <a:pPr algn="ctr"/>
            <a:endParaRPr lang="fr-FR" sz="3600" dirty="0">
              <a:latin typeface="Berlin Sans FB Demi" panose="020E0802020502020306" pitchFamily="34" charset="0"/>
            </a:endParaRPr>
          </a:p>
          <a:p>
            <a:pPr algn="ctr"/>
            <a:r>
              <a:rPr lang="fr-FR" sz="3600" u="sng" dirty="0" smtClean="0">
                <a:latin typeface="Berlin Sans FB Demi" panose="020E0802020502020306" pitchFamily="34" charset="0"/>
              </a:rPr>
              <a:t>Idées de vocabulaire</a:t>
            </a: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La mère de François lui rappelle de…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338138" y="4676774"/>
            <a:ext cx="1528112" cy="21050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5600" y="4630826"/>
            <a:ext cx="1456229" cy="222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698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7649" y="95781"/>
            <a:ext cx="10182225" cy="6647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 smtClean="0">
                <a:effectLst/>
                <a:latin typeface="Berlin Sans FB Demi" panose="020E08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m’endors.</a:t>
            </a:r>
            <a:endParaRPr lang="en-US" sz="2800" dirty="0" smtClean="0">
              <a:effectLst/>
              <a:latin typeface="Berlin Sans FB Demi" panose="020E08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 smtClean="0">
                <a:effectLst/>
                <a:latin typeface="Berlin Sans FB Demi" panose="020E08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rentre à la maison.</a:t>
            </a:r>
            <a:endParaRPr lang="en-US" sz="2800" dirty="0" smtClean="0">
              <a:effectLst/>
              <a:latin typeface="Berlin Sans FB Demi" panose="020E08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 smtClean="0">
                <a:effectLst/>
                <a:latin typeface="Berlin Sans FB Demi" panose="020E08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m’occupe de mon petit frère.</a:t>
            </a:r>
            <a:endParaRPr lang="en-US" sz="2800" dirty="0" smtClean="0">
              <a:effectLst/>
              <a:latin typeface="Berlin Sans FB Demi" panose="020E08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 smtClean="0">
                <a:effectLst/>
                <a:latin typeface="Berlin Sans FB Demi" panose="020E08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souhaite une bonne nuit à mes parents.</a:t>
            </a:r>
            <a:endParaRPr lang="en-US" sz="2800" dirty="0" smtClean="0">
              <a:effectLst/>
              <a:latin typeface="Berlin Sans FB Demi" panose="020E08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 smtClean="0">
                <a:effectLst/>
                <a:latin typeface="Berlin Sans FB Demi" panose="020E08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me mets en pyjama.</a:t>
            </a:r>
            <a:endParaRPr lang="en-US" sz="2800" dirty="0" smtClean="0">
              <a:effectLst/>
              <a:latin typeface="Berlin Sans FB Demi" panose="020E08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 smtClean="0">
                <a:effectLst/>
                <a:latin typeface="Berlin Sans FB Demi" panose="020E08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fais ma toilette.</a:t>
            </a:r>
            <a:endParaRPr lang="en-US" sz="2800" dirty="0" smtClean="0">
              <a:effectLst/>
              <a:latin typeface="Berlin Sans FB Demi" panose="020E08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 smtClean="0">
                <a:effectLst/>
                <a:latin typeface="Berlin Sans FB Demi" panose="020E08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me couche.</a:t>
            </a:r>
            <a:endParaRPr lang="en-US" sz="2800" dirty="0" smtClean="0">
              <a:effectLst/>
              <a:latin typeface="Berlin Sans FB Demi" panose="020E08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 smtClean="0">
                <a:effectLst/>
                <a:latin typeface="Berlin Sans FB Demi" panose="020E08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me déshabille.</a:t>
            </a:r>
            <a:endParaRPr lang="en-US" sz="2800" dirty="0" smtClean="0">
              <a:effectLst/>
              <a:latin typeface="Berlin Sans FB Demi" panose="020E08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 smtClean="0">
                <a:effectLst/>
                <a:latin typeface="Berlin Sans FB Demi" panose="020E08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dine avec ma famille.</a:t>
            </a:r>
            <a:endParaRPr lang="en-US" sz="2800" dirty="0">
              <a:effectLst/>
              <a:latin typeface="Berlin Sans FB Demi" panose="020E0802020502020306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904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24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En premier, elle lui rappelle de ranger sa chambre.  Elle lui dit, « François!  </a:t>
            </a:r>
            <a:r>
              <a:rPr lang="fr-FR" sz="3600" u="sng" dirty="0" smtClean="0">
                <a:latin typeface="Berlin Sans FB Demi" panose="020E0802020502020306" pitchFamily="34" charset="0"/>
              </a:rPr>
              <a:t>Tu devrais</a:t>
            </a:r>
            <a:r>
              <a:rPr lang="fr-FR" sz="3600" dirty="0" smtClean="0">
                <a:latin typeface="Berlin Sans FB Demi" panose="020E0802020502020306" pitchFamily="34" charset="0"/>
              </a:rPr>
              <a:t> ranger ta chambre!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957262" y="1933274"/>
            <a:ext cx="2233613" cy="3076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00449" y="2333446"/>
            <a:ext cx="86772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Mais il a déjà rangé sa chambre.  Alors, François lui répond, « Maman, j’ai déjà rangé ma chambre.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2650" y="4087772"/>
            <a:ext cx="1646729" cy="251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50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24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Ensuite, elle lui rappelle de se laver la figure.</a:t>
            </a: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Elle lui dit, « François! </a:t>
            </a:r>
            <a:r>
              <a:rPr lang="fr-FR" sz="3600" u="sng" dirty="0" smtClean="0">
                <a:latin typeface="Berlin Sans FB Demi" panose="020E0802020502020306" pitchFamily="34" charset="0"/>
              </a:rPr>
              <a:t>Tu devrais</a:t>
            </a:r>
            <a:r>
              <a:rPr lang="fr-FR" sz="3600" dirty="0" smtClean="0">
                <a:latin typeface="Berlin Sans FB Demi" panose="020E0802020502020306" pitchFamily="34" charset="0"/>
              </a:rPr>
              <a:t> te laver</a:t>
            </a:r>
            <a:r>
              <a:rPr lang="fr-FR" sz="3600" dirty="0" smtClean="0">
                <a:latin typeface="Berlin Sans FB Demi" panose="020E0802020502020306" pitchFamily="34" charset="0"/>
              </a:rPr>
              <a:t> la figure! 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1147762" y="1580849"/>
            <a:ext cx="2233613" cy="3076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09974" y="2171521"/>
            <a:ext cx="86772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Mais il s’est déjà lavé la figure.  Alors, François lui répond, « Maman, je me suis déjà lavé la figure.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00" y="3925847"/>
            <a:ext cx="1646729" cy="251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47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24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Après ça, elle lui rappelle de se brosser les dents.  Elle lui dit, « François! </a:t>
            </a:r>
            <a:r>
              <a:rPr lang="fr-FR" sz="3600" u="sng" dirty="0" smtClean="0">
                <a:latin typeface="Berlin Sans FB Demi" panose="020E0802020502020306" pitchFamily="34" charset="0"/>
              </a:rPr>
              <a:t>Tu devrais</a:t>
            </a:r>
            <a:r>
              <a:rPr lang="fr-FR" sz="3600" dirty="0" smtClean="0">
                <a:latin typeface="Berlin Sans FB Demi" panose="020E0802020502020306" pitchFamily="34" charset="0"/>
              </a:rPr>
              <a:t> te brosser</a:t>
            </a:r>
            <a:r>
              <a:rPr lang="fr-FR" sz="3600" dirty="0" smtClean="0">
                <a:latin typeface="Berlin Sans FB Demi" panose="020E0802020502020306" pitchFamily="34" charset="0"/>
              </a:rPr>
              <a:t> les dents!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1223962" y="1657049"/>
            <a:ext cx="2233613" cy="3076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09974" y="2171521"/>
            <a:ext cx="86772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Mais il s’est déjà brossé les dents.  Alors François lui répond, « Maman, je me suis déjà brossé les dents.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350" y="4127124"/>
            <a:ext cx="1646729" cy="251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59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24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Ensuite, elle lui rappelle de faire ses devoirs.  Elle lui dit, « François! </a:t>
            </a:r>
            <a:r>
              <a:rPr lang="fr-FR" sz="3600" u="sng" dirty="0" smtClean="0">
                <a:latin typeface="Berlin Sans FB Demi" panose="020E0802020502020306" pitchFamily="34" charset="0"/>
              </a:rPr>
              <a:t>Tu devrais</a:t>
            </a:r>
            <a:r>
              <a:rPr lang="fr-FR" sz="3600" dirty="0" smtClean="0">
                <a:latin typeface="Berlin Sans FB Demi" panose="020E0802020502020306" pitchFamily="34" charset="0"/>
              </a:rPr>
              <a:t> faire</a:t>
            </a:r>
            <a:r>
              <a:rPr lang="fr-FR" sz="3600" dirty="0" smtClean="0">
                <a:latin typeface="Berlin Sans FB Demi" panose="020E0802020502020306" pitchFamily="34" charset="0"/>
              </a:rPr>
              <a:t> tes devoirs!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1223962" y="1657049"/>
            <a:ext cx="2233613" cy="3076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09974" y="2171521"/>
            <a:ext cx="86772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Mais il a déjà fait ses devoirs.  Alors François lui répond, « Maman, j’ai déjà fait mes devoirs.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350" y="4127124"/>
            <a:ext cx="1646729" cy="251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089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24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Puis, elle lui rappelle de se mettre en pyjama.  Elle lui dit, « François! </a:t>
            </a:r>
            <a:r>
              <a:rPr lang="fr-FR" sz="3600" dirty="0" smtClean="0">
                <a:latin typeface="Berlin Sans FB Demi" panose="020E0802020502020306" pitchFamily="34" charset="0"/>
              </a:rPr>
              <a:t>Tu devrais te mettre </a:t>
            </a:r>
            <a:r>
              <a:rPr lang="fr-FR" sz="3600" dirty="0" smtClean="0">
                <a:latin typeface="Berlin Sans FB Demi" panose="020E0802020502020306" pitchFamily="34" charset="0"/>
              </a:rPr>
              <a:t>en pyjama!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1223962" y="1657049"/>
            <a:ext cx="2233613" cy="3076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09974" y="2171521"/>
            <a:ext cx="86772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Mais il s’est déjà mis en pyjama.  Alors François lui répond, « Maman, je me suis déjà mis en pyjama.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350" y="4127124"/>
            <a:ext cx="1646729" cy="251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432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24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Puis, elle lui rappelle de se coucher tôt.  Elle lui dit, « François! </a:t>
            </a:r>
            <a:r>
              <a:rPr lang="fr-FR" sz="3600" dirty="0" smtClean="0">
                <a:latin typeface="Berlin Sans FB Demi" panose="020E0802020502020306" pitchFamily="34" charset="0"/>
              </a:rPr>
              <a:t>Tu devrais te coucher</a:t>
            </a:r>
            <a:r>
              <a:rPr lang="fr-FR" sz="3600" dirty="0" smtClean="0">
                <a:latin typeface="Berlin Sans FB Demi" panose="020E0802020502020306" pitchFamily="34" charset="0"/>
              </a:rPr>
              <a:t> de bonne heure!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1223962" y="1657049"/>
            <a:ext cx="2233613" cy="3076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09974" y="2171521"/>
            <a:ext cx="86772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Mais il s’est déjà couché.  Alors François lui répond, « Maman, je me suis déjà couché.  Je suis dans mon lit!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350" y="4127124"/>
            <a:ext cx="1646729" cy="251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965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2400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Enfin, elle lui rappelle de souhaiter une bonne nuit à sa sœur.  Elle lui dit, « François! </a:t>
            </a:r>
            <a:r>
              <a:rPr lang="fr-FR" sz="3600" dirty="0" smtClean="0">
                <a:latin typeface="Berlin Sans FB Demi" panose="020E0802020502020306" pitchFamily="34" charset="0"/>
              </a:rPr>
              <a:t>Tu devrais souhaiter</a:t>
            </a:r>
            <a:r>
              <a:rPr lang="fr-FR" sz="3600" dirty="0" smtClean="0">
                <a:latin typeface="Berlin Sans FB Demi" panose="020E0802020502020306" pitchFamily="34" charset="0"/>
              </a:rPr>
              <a:t> une bonne nuit à ta sœur! »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1223962" y="1657049"/>
            <a:ext cx="2233613" cy="3076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09974" y="2523946"/>
            <a:ext cx="8677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Mais François s’est déjà endormi.  Alors il ne lui répond pas.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350" y="4127124"/>
            <a:ext cx="1646729" cy="251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46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2400"/>
            <a:ext cx="12192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Trouve la phrase qui est VRAIE</a:t>
            </a:r>
          </a:p>
          <a:p>
            <a:pPr algn="ctr"/>
            <a:endParaRPr lang="fr-FR" sz="3600" dirty="0">
              <a:latin typeface="Berlin Sans FB Demi" panose="020E0802020502020306" pitchFamily="34" charset="0"/>
            </a:endParaRP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La mère de François est formidable.</a:t>
            </a: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François n’est pas très responsable.</a:t>
            </a: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La mère de François lui rappelle de regarder la télé.</a:t>
            </a: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François n’a pas encore fait ses devoirs.</a:t>
            </a:r>
            <a:br>
              <a:rPr lang="fr-FR" sz="3600" dirty="0" smtClean="0">
                <a:latin typeface="Berlin Sans FB Demi" panose="020E0802020502020306" pitchFamily="34" charset="0"/>
              </a:rPr>
            </a:br>
            <a:r>
              <a:rPr lang="fr-FR" sz="3600" dirty="0" smtClean="0">
                <a:latin typeface="Berlin Sans FB Demi" panose="020E0802020502020306" pitchFamily="34" charset="0"/>
              </a:rPr>
              <a:t>François ne s’est pas encore brossé les dents.</a:t>
            </a: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François s’est déjà lavé la figure.</a:t>
            </a:r>
          </a:p>
          <a:p>
            <a:pPr algn="ctr"/>
            <a:r>
              <a:rPr lang="fr-FR" sz="3600" dirty="0" smtClean="0">
                <a:latin typeface="Berlin Sans FB Demi" panose="020E0802020502020306" pitchFamily="34" charset="0"/>
              </a:rPr>
              <a:t>François n’a </a:t>
            </a:r>
            <a:r>
              <a:rPr lang="fr-FR" sz="3600" dirty="0">
                <a:latin typeface="Berlin Sans FB Demi" panose="020E0802020502020306" pitchFamily="34" charset="0"/>
              </a:rPr>
              <a:t>p</a:t>
            </a:r>
            <a:r>
              <a:rPr lang="fr-FR" sz="3600" dirty="0" smtClean="0">
                <a:latin typeface="Berlin Sans FB Demi" panose="020E0802020502020306" pitchFamily="34" charset="0"/>
              </a:rPr>
              <a:t>as encore rangé sa chambre.</a:t>
            </a:r>
            <a:endParaRPr lang="fr-FR" sz="3600" dirty="0">
              <a:latin typeface="Berlin Sans FB Demi" panose="020E0802020502020306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14259"/>
          <a:stretch/>
        </p:blipFill>
        <p:spPr>
          <a:xfrm>
            <a:off x="338138" y="4676774"/>
            <a:ext cx="1528112" cy="21050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5600" y="4630826"/>
            <a:ext cx="1456229" cy="222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20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394</Words>
  <Application>Microsoft Office PowerPoint</Application>
  <PresentationFormat>Widescreen</PresentationFormat>
  <Paragraphs>63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Berlin Sans FB Demi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2016-02-02T13:26:44Z</dcterms:created>
  <dcterms:modified xsi:type="dcterms:W3CDTF">2016-02-02T13:55:35Z</dcterms:modified>
</cp:coreProperties>
</file>